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85" r:id="rId3"/>
    <p:sldId id="268" r:id="rId4"/>
    <p:sldId id="279" r:id="rId5"/>
    <p:sldId id="282" r:id="rId6"/>
    <p:sldId id="283" r:id="rId7"/>
    <p:sldId id="270" r:id="rId8"/>
    <p:sldId id="271" r:id="rId9"/>
    <p:sldId id="289" r:id="rId10"/>
    <p:sldId id="288" r:id="rId11"/>
    <p:sldId id="287" r:id="rId12"/>
    <p:sldId id="273" r:id="rId13"/>
    <p:sldId id="277" r:id="rId14"/>
    <p:sldId id="274" r:id="rId15"/>
    <p:sldId id="276" r:id="rId16"/>
    <p:sldId id="275" r:id="rId17"/>
    <p:sldId id="290" r:id="rId18"/>
    <p:sldId id="263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3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BDFA9-1E6A-4A71-A4FC-FBD60462EF5D}" type="datetimeFigureOut">
              <a:rPr lang="en-US" smtClean="0"/>
              <a:pPr/>
              <a:t>19/10/2024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FCC32-937F-4109-B16E-E070CAC6A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74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7260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8645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2873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2891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19/10/2024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2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2" y="1047540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2" y="2232487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48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19/10/2024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1168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19/10/2024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19/10/2024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3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19/10/2024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3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7" y="1756107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7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19/10/2024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19/10/2024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19/10/2024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19/10/2024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19/10/2024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19/10/2024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9" y="3487856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1" y="3579919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3A3287-7524-40AA-9840-E94B2F5F11A5}" type="datetimeFigureOut">
              <a:rPr lang="en-US" smtClean="0"/>
              <a:pPr/>
              <a:t>19/10/2024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85784" y="1000114"/>
            <a:ext cx="9296400" cy="3810000"/>
          </a:xfrm>
          <a:effectLst>
            <a:outerShdw blurRad="50800" dist="482600" dir="21540000" sx="125000" sy="125000" algn="ctr" rotWithShape="0">
              <a:srgbClr val="FF0000">
                <a:alpha val="88000"/>
              </a:srgbClr>
            </a:outerShdw>
          </a:effectLst>
        </p:spPr>
        <p:txBody>
          <a:bodyPr>
            <a:normAutofit fontScale="32500" lnSpcReduction="20000"/>
          </a:bodyPr>
          <a:lstStyle/>
          <a:p>
            <a:endParaRPr lang="en-US" sz="2800" dirty="0">
              <a:effectLst>
                <a:outerShdw blurRad="114300" dist="76200" dir="15900000" sx="101000" sy="101000" algn="ctr" rotWithShape="0">
                  <a:srgbClr val="FF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13500" b="1" dirty="0">
                <a:solidFill>
                  <a:schemeClr val="bg1">
                    <a:lumMod val="95000"/>
                  </a:schemeClr>
                </a:solidFill>
                <a:effectLst>
                  <a:outerShdw blurRad="114300" dist="76200" dir="15900000" sx="101000" sy="101000" algn="ctr" rotWithShape="0">
                    <a:srgbClr val="FF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GIÁO DỤC THỂ CHẤT</a:t>
            </a:r>
          </a:p>
          <a:p>
            <a:r>
              <a:rPr lang="en-US" sz="13500" b="1" dirty="0">
                <a:solidFill>
                  <a:schemeClr val="bg1">
                    <a:lumMod val="95000"/>
                  </a:schemeClr>
                </a:solidFill>
                <a:effectLst>
                  <a:outerShdw blurRad="114300" dist="76200" dir="15900000" sx="101000" sy="101000" algn="ctr" rotWithShape="0">
                    <a:srgbClr val="FF0000"/>
                  </a:outerShdw>
                </a:effectLst>
                <a:latin typeface="Times New Roman" pitchFamily="18" charset="0"/>
                <a:cs typeface="Times New Roman" pitchFamily="18" charset="0"/>
              </a:rPr>
              <a:t>KHỐI 6</a:t>
            </a:r>
          </a:p>
          <a:p>
            <a:endParaRPr lang="en-US" sz="4000" dirty="0">
              <a:effectLst>
                <a:outerShdw dist="76200" dir="19980000" algn="ctr" rotWithShape="0">
                  <a:srgbClr val="000000">
                    <a:alpha val="7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</a:t>
            </a:r>
          </a:p>
          <a:p>
            <a:r>
              <a:rPr lang="en-US" sz="8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CHẠY NGẮN ( 60M)</a:t>
            </a:r>
          </a:p>
          <a:p>
            <a:endParaRPr lang="en-US" sz="8600" b="1" dirty="0">
              <a:solidFill>
                <a:srgbClr val="7030A0"/>
              </a:solidFill>
              <a:effectLst>
                <a:outerShdw dist="76200" dir="19980000" algn="ctr" rotWithShape="0">
                  <a:srgbClr val="000000">
                    <a:alpha val="7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C00000"/>
              </a:solidFill>
              <a:effectLst>
                <a:outerShdw dist="76200" dir="19980000" algn="ctr" rotWithShape="0">
                  <a:srgbClr val="000000">
                    <a:alpha val="7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C00000"/>
              </a:solidFill>
              <a:effectLst>
                <a:outerShdw dist="76200" dir="19980000" algn="ctr" rotWithShape="0">
                  <a:srgbClr val="000000">
                    <a:alpha val="7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C00000"/>
                </a:solidFill>
                <a:effectLst>
                  <a:outerShdw dist="76200" dir="19980000" algn="ctr" rotWithShape="0">
                    <a:srgbClr val="000000">
                      <a:alpha val="7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	</a:t>
            </a:r>
            <a:endParaRPr lang="en-US" b="1" dirty="0">
              <a:solidFill>
                <a:srgbClr val="FFFF00"/>
              </a:solidFill>
              <a:effectLst>
                <a:outerShdw blurRad="114300" dist="76200" dir="15900000" sx="101000" sy="101000" algn="ctr" rotWithShape="0">
                  <a:srgbClr val="FF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7030A0"/>
              </a:solidFill>
              <a:effectLst>
                <a:outerShdw blurRad="114300" dist="76200" dir="15900000" sx="101000" sy="101000" algn="ctr" rotWithShape="0">
                  <a:srgbClr val="FF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7030A0"/>
              </a:solidFill>
              <a:effectLst>
                <a:outerShdw blurRad="114300" dist="76200" dir="15900000" sx="101000" sy="101000" algn="ctr" rotWithShape="0">
                  <a:srgbClr val="FF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solidFill>
                <a:srgbClr val="C00000"/>
              </a:solidFill>
              <a:effectLst>
                <a:outerShdw blurRad="114300" dist="76200" dir="15900000" sx="101000" sy="101000" algn="ctr" rotWithShape="0">
                  <a:srgbClr val="FF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98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sldNum" sz="quarter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>
              <a:defRPr lang="en-US"/>
            </a:defPPr>
            <a:lvl1pPr marL="0" lvl="0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342900" lvl="1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685800" lvl="2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028700" lvl="3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1371600" lvl="4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1714500" lvl="5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2057400" lvl="6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2400300" lvl="7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2743200" lvl="8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mtClean="0"/>
              <a:pPr defTabSz="914378">
                <a:buClr>
                  <a:srgbClr val="000000"/>
                </a:buClr>
              </a:pPr>
              <a:t>10</a:t>
            </a:fld>
            <a:endParaRPr kern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F5553DA-7F60-4DE0-B1A2-9DEDEC731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262307"/>
              </p:ext>
            </p:extLst>
          </p:nvPr>
        </p:nvGraphicFramePr>
        <p:xfrm>
          <a:off x="162587" y="1109334"/>
          <a:ext cx="8818825" cy="40448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7574">
                  <a:extLst>
                    <a:ext uri="{9D8B030D-6E8A-4147-A177-3AD203B41FA5}">
                      <a16:colId xmlns:a16="http://schemas.microsoft.com/office/drawing/2014/main" val="912069690"/>
                    </a:ext>
                  </a:extLst>
                </a:gridCol>
                <a:gridCol w="4701251">
                  <a:extLst>
                    <a:ext uri="{9D8B030D-6E8A-4147-A177-3AD203B41FA5}">
                      <a16:colId xmlns:a16="http://schemas.microsoft.com/office/drawing/2014/main" val="1644579998"/>
                    </a:ext>
                  </a:extLst>
                </a:gridCol>
              </a:tblGrid>
              <a:tr h="3424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Nội</a:t>
                      </a:r>
                      <a:r>
                        <a:rPr lang="en-US" sz="2100" dirty="0">
                          <a:effectLst/>
                        </a:rPr>
                        <a:t> dung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Tổ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chức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thực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hiện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300388792"/>
                  </a:ext>
                </a:extLst>
              </a:tr>
              <a:tr h="37023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solidFill>
                            <a:srgbClr val="FF0000"/>
                          </a:solidFill>
                          <a:effectLst/>
                        </a:rPr>
                        <a:t>B. </a:t>
                      </a:r>
                      <a:r>
                        <a:rPr lang="en-US" sz="2100" b="0" dirty="0" err="1">
                          <a:solidFill>
                            <a:srgbClr val="FF0000"/>
                          </a:solidFill>
                          <a:effectLst/>
                        </a:rPr>
                        <a:t>Hoạt</a:t>
                      </a: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100" b="0" baseline="0" dirty="0" err="1">
                          <a:solidFill>
                            <a:srgbClr val="FF0000"/>
                          </a:solidFill>
                          <a:effectLst/>
                        </a:rPr>
                        <a:t>động</a:t>
                      </a: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1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endParaRPr lang="en-US" sz="2100" b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Chạy</a:t>
                      </a:r>
                      <a:r>
                        <a:rPr lang="en-US" sz="1800" b="0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r>
                        <a:rPr lang="en-US" sz="1800" b="0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quãng</a:t>
                      </a:r>
                      <a:r>
                        <a:rPr lang="en-US" sz="1800" b="0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nl-NL" sz="18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Chạy giữa quãng là một trong bốn giai đoạn của chạy cự li ngắn (xuất phát, chạy lao sau xuất phát, chạy giữa quãng, chạy về đích); là giai đoạn duy trì tốc độ cao nhất đã đạt được sau khi xuắt phát và chạy lao.</a:t>
                      </a:r>
                    </a:p>
                    <a:p>
                      <a:r>
                        <a:rPr lang="nl-NL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nl-NL" sz="18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 thế thân người và hoạt động của tay khi chạy giữa quãng:</a:t>
                      </a:r>
                      <a:endParaRPr lang="en-US" sz="1800" b="0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nl-NL" sz="18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Thân trên hơi ngả ra trước, đầu thẳng. mắt nhìn phía trước.</a:t>
                      </a:r>
                      <a:endParaRPr lang="en-US" sz="1800" b="0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endParaRPr lang="en-US" sz="1800" b="0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 </a:t>
                      </a: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76863765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887124" y="482738"/>
            <a:ext cx="2899953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ko-KR" sz="2700" b="1" dirty="0">
                <a:solidFill>
                  <a:srgbClr val="00589A"/>
                </a:solidFill>
                <a:effectLst>
                  <a:glow rad="1143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Black" panose="020B0803030403020204" pitchFamily="34" charset="0"/>
                <a:ea typeface="맑은 고딕" pitchFamily="50" charset="-127"/>
                <a:cs typeface="Arial" pitchFamily="34" charset="0"/>
              </a:rPr>
              <a:t>THỂ DỤC 6</a:t>
            </a: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4937761" y="2400300"/>
            <a:ext cx="3497580" cy="185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1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sldNum" sz="quarter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>
              <a:defRPr lang="en-US"/>
            </a:defPPr>
            <a:lvl1pPr marL="0" lvl="0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342900" lvl="1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685800" lvl="2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028700" lvl="3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1371600" lvl="4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1714500" lvl="5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2057400" lvl="6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2400300" lvl="7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2743200" lvl="8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mtClean="0"/>
              <a:pPr defTabSz="914378">
                <a:buClr>
                  <a:srgbClr val="000000"/>
                </a:buClr>
              </a:pPr>
              <a:t>11</a:t>
            </a:fld>
            <a:endParaRPr kern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F5553DA-7F60-4DE0-B1A2-9DEDEC731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105920"/>
              </p:ext>
            </p:extLst>
          </p:nvPr>
        </p:nvGraphicFramePr>
        <p:xfrm>
          <a:off x="177256" y="1452234"/>
          <a:ext cx="8818825" cy="3976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7574">
                  <a:extLst>
                    <a:ext uri="{9D8B030D-6E8A-4147-A177-3AD203B41FA5}">
                      <a16:colId xmlns:a16="http://schemas.microsoft.com/office/drawing/2014/main" val="912069690"/>
                    </a:ext>
                  </a:extLst>
                </a:gridCol>
                <a:gridCol w="4701251">
                  <a:extLst>
                    <a:ext uri="{9D8B030D-6E8A-4147-A177-3AD203B41FA5}">
                      <a16:colId xmlns:a16="http://schemas.microsoft.com/office/drawing/2014/main" val="1644579998"/>
                    </a:ext>
                  </a:extLst>
                </a:gridCol>
              </a:tblGrid>
              <a:tr h="3424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Nội</a:t>
                      </a:r>
                      <a:r>
                        <a:rPr lang="en-US" sz="2100" dirty="0">
                          <a:effectLst/>
                        </a:rPr>
                        <a:t> dung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Tổ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chức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thực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hiện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300388792"/>
                  </a:ext>
                </a:extLst>
              </a:tr>
              <a:tr h="3634264">
                <a:tc>
                  <a:txBody>
                    <a:bodyPr/>
                    <a:lstStyle/>
                    <a:p>
                      <a:r>
                        <a:rPr lang="nl-NL" sz="18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Hai tay luân phiên chuyển động: Chếch vào trong khi ra trước, chếch ra ngoài khi ra sau.</a:t>
                      </a:r>
                      <a:endParaRPr lang="en-US" sz="1800" b="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nl-NL" sz="18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Luân phiên hoạt động của chân trong mỗi bước chạy:</a:t>
                      </a:r>
                      <a:endParaRPr lang="en-US" sz="1800" b="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nl-NL" sz="18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Khi ở phía trước, tích cực đưa đùi lên trên, ra trước và chạm đắt bằng nửa trước bàn chân.</a:t>
                      </a:r>
                      <a:endParaRPr lang="en-US" sz="1800" b="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nl-NL" sz="18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Khi ở phía sau, kết hợp duỗi và đạp mạnh lên mặt đường chạy đề đưa cơ thẻ tiến nhanh vê phía trước.</a:t>
                      </a:r>
                      <a:endParaRPr lang="en-US" sz="1800" b="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0" baseline="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endParaRPr lang="en-US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 </a:t>
                      </a: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76863765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887124" y="482738"/>
            <a:ext cx="2899953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ko-KR" sz="2700" b="1" dirty="0">
                <a:solidFill>
                  <a:srgbClr val="00589A"/>
                </a:solidFill>
                <a:effectLst>
                  <a:glow rad="1143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Black" panose="020B0803030403020204" pitchFamily="34" charset="0"/>
                <a:ea typeface="맑은 고딕" pitchFamily="50" charset="-127"/>
                <a:cs typeface="Arial" pitchFamily="34" charset="0"/>
              </a:rPr>
              <a:t>THỂ DỤC 6</a:t>
            </a: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4947558" y="2694214"/>
            <a:ext cx="3497580" cy="185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7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57150"/>
            <a:ext cx="8991600" cy="590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Brewers KT" panose="02040603050506020204" pitchFamily="18" charset="0"/>
              </a:rPr>
              <a:t>CHỦ ĐỀ: CHẠY NGẮN ( 60M)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6200" y="742950"/>
            <a:ext cx="4495800" cy="535817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latin typeface="UTM Isadora" panose="02040603050506020204" pitchFamily="18" charset="0"/>
              </a:rPr>
              <a:t>3. </a:t>
            </a:r>
            <a:r>
              <a:rPr lang="en-US" sz="2400" dirty="0" err="1">
                <a:latin typeface="UTM Isadora" panose="02040603050506020204" pitchFamily="18" charset="0"/>
              </a:rPr>
              <a:t>Các</a:t>
            </a:r>
            <a:r>
              <a:rPr lang="en-US" sz="2400" dirty="0">
                <a:latin typeface="UTM Isadora" panose="02040603050506020204" pitchFamily="18" charset="0"/>
              </a:rPr>
              <a:t> </a:t>
            </a:r>
            <a:r>
              <a:rPr lang="en-US" sz="2400" dirty="0" err="1">
                <a:latin typeface="UTM Isadora" panose="02040603050506020204" pitchFamily="18" charset="0"/>
              </a:rPr>
              <a:t>động</a:t>
            </a:r>
            <a:r>
              <a:rPr lang="en-US" sz="2400" dirty="0">
                <a:latin typeface="UTM Isadora" panose="02040603050506020204" pitchFamily="18" charset="0"/>
              </a:rPr>
              <a:t> </a:t>
            </a:r>
            <a:r>
              <a:rPr lang="en-US" sz="2400" dirty="0" err="1">
                <a:latin typeface="UTM Isadora" panose="02040603050506020204" pitchFamily="18" charset="0"/>
              </a:rPr>
              <a:t>tác</a:t>
            </a:r>
            <a:r>
              <a:rPr lang="en-US" sz="2400" dirty="0">
                <a:latin typeface="UTM Isadora" panose="02040603050506020204" pitchFamily="18" charset="0"/>
              </a:rPr>
              <a:t> </a:t>
            </a:r>
            <a:r>
              <a:rPr lang="en-US" sz="2400" dirty="0" err="1">
                <a:latin typeface="UTM Isadora" panose="02040603050506020204" pitchFamily="18" charset="0"/>
              </a:rPr>
              <a:t>bổ</a:t>
            </a:r>
            <a:r>
              <a:rPr lang="en-US" sz="2400" dirty="0">
                <a:latin typeface="UTM Isadora" panose="02040603050506020204" pitchFamily="18" charset="0"/>
              </a:rPr>
              <a:t> </a:t>
            </a:r>
            <a:r>
              <a:rPr lang="en-US" sz="2400" dirty="0" err="1">
                <a:latin typeface="UTM Isadora" panose="02040603050506020204" pitchFamily="18" charset="0"/>
              </a:rPr>
              <a:t>trợ</a:t>
            </a:r>
            <a:endParaRPr lang="en-US" sz="2400" dirty="0">
              <a:latin typeface="UTM Isadora" panose="02040603050506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84549"/>
            <a:ext cx="2209800" cy="14725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30" y="1366624"/>
            <a:ext cx="2242782" cy="14945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76200" y="3090507"/>
            <a:ext cx="2895600" cy="2072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(H5).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42" y="1366624"/>
            <a:ext cx="2209800" cy="14725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Down Arrow 9"/>
          <p:cNvSpPr/>
          <p:nvPr/>
        </p:nvSpPr>
        <p:spPr>
          <a:xfrm>
            <a:off x="914400" y="2909271"/>
            <a:ext cx="10668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124200" y="3071457"/>
            <a:ext cx="2895600" cy="207204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cẳng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(H6).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3962400" y="2890221"/>
            <a:ext cx="1066800" cy="15240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172200" y="3090507"/>
            <a:ext cx="2895600" cy="207204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(H7).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7010400" y="2890221"/>
            <a:ext cx="1066800" cy="152400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04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0733" y="57149"/>
            <a:ext cx="8997067" cy="590909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Brewers KT" panose="02040603050506020204" pitchFamily="18" charset="0"/>
              </a:rPr>
              <a:t>CHỦ ĐỀ: CHẠY NGẮN ( 60M)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6" y="742952"/>
            <a:ext cx="860194" cy="762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Flowchart: Stored Data 6"/>
          <p:cNvSpPr/>
          <p:nvPr/>
        </p:nvSpPr>
        <p:spPr>
          <a:xfrm rot="10800000">
            <a:off x="590734" y="742950"/>
            <a:ext cx="2071994" cy="762002"/>
          </a:xfrm>
          <a:prstGeom prst="flowChartOnlineStorag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937086" y="968575"/>
            <a:ext cx="2110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UTM Brewers KT" panose="02040603050506020204" pitchFamily="18" charset="0"/>
              </a:rPr>
              <a:t>LUYỆN TẬP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14" y="1733550"/>
            <a:ext cx="1886586" cy="12571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931" y="1752068"/>
            <a:ext cx="1886138" cy="12574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752068"/>
            <a:ext cx="1905000" cy="12574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/>
          <p:cNvSpPr/>
          <p:nvPr/>
        </p:nvSpPr>
        <p:spPr>
          <a:xfrm>
            <a:off x="54206" y="3299469"/>
            <a:ext cx="2449192" cy="1752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H.8).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934453" y="3105150"/>
            <a:ext cx="589547" cy="1524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320779" y="3299469"/>
            <a:ext cx="2449192" cy="17526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(H.9)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4267200" y="3121480"/>
            <a:ext cx="589547" cy="1524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587352" y="3299469"/>
            <a:ext cx="2449192" cy="17526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H.10).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7467600" y="3105150"/>
            <a:ext cx="589547" cy="152400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933700" y="1179906"/>
            <a:ext cx="3276600" cy="4601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ClassizismAntiqua" panose="02040603050506020204" pitchFamily="18" charset="0"/>
              </a:rPr>
              <a:t>1</a:t>
            </a:r>
            <a:r>
              <a:rPr lang="en-US" dirty="0">
                <a:latin typeface="UTM ClassizismAntiqua" panose="02040603050506020204" pitchFamily="18" charset="0"/>
              </a:rPr>
              <a:t>. </a:t>
            </a:r>
            <a:r>
              <a:rPr lang="en-US" dirty="0" err="1">
                <a:latin typeface="UTM ClassizismAntiqua" panose="02040603050506020204" pitchFamily="18" charset="0"/>
              </a:rPr>
              <a:t>Luyện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tập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các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bài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tập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bỗ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trợ</a:t>
            </a:r>
            <a:endParaRPr lang="en-US" dirty="0">
              <a:latin typeface="UTM ClassizismAntiqu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95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57150"/>
            <a:ext cx="8991600" cy="590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Brewers KT" panose="02040603050506020204" pitchFamily="18" charset="0"/>
              </a:rPr>
              <a:t>CHỦ ĐỀ: CHẠY NGẮN ( 60M)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819150"/>
            <a:ext cx="4457700" cy="4601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ClassizismAntiqua" panose="02040603050506020204" pitchFamily="18" charset="0"/>
              </a:rPr>
              <a:t>2</a:t>
            </a:r>
            <a:r>
              <a:rPr lang="en-US" dirty="0">
                <a:latin typeface="UTM ClassizismAntiqua" panose="02040603050506020204" pitchFamily="18" charset="0"/>
              </a:rPr>
              <a:t>. </a:t>
            </a:r>
            <a:r>
              <a:rPr lang="en-US" dirty="0" err="1">
                <a:latin typeface="UTM ClassizismAntiqua" panose="02040603050506020204" pitchFamily="18" charset="0"/>
              </a:rPr>
              <a:t>Luyện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tập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kĩ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thuật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chạy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giưa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quãng</a:t>
            </a:r>
            <a:endParaRPr lang="en-US" dirty="0">
              <a:latin typeface="UTM ClassizismAntiqua" panose="02040603050506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84041"/>
            <a:ext cx="2561303" cy="1711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33750"/>
            <a:ext cx="2561303" cy="17079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3112863" y="2279230"/>
            <a:ext cx="1295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572000" y="1484041"/>
            <a:ext cx="4114800" cy="16764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(H.3).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572000" y="3333750"/>
            <a:ext cx="4114800" cy="170799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kẽ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(H.11). 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3109451" y="4149645"/>
            <a:ext cx="1295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5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57150"/>
            <a:ext cx="8991600" cy="590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Brewers KT" panose="02040603050506020204" pitchFamily="18" charset="0"/>
              </a:rPr>
              <a:t>CHỦ ĐỀ: CHẠY NGẮN ( 60M)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739975"/>
            <a:ext cx="4457700" cy="4601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ClassizismAntiqua" panose="02040603050506020204" pitchFamily="18" charset="0"/>
              </a:rPr>
              <a:t>3</a:t>
            </a:r>
            <a:r>
              <a:rPr lang="en-US" dirty="0">
                <a:latin typeface="UTM ClassizismAntiqua" panose="02040603050506020204" pitchFamily="18" charset="0"/>
              </a:rPr>
              <a:t>. </a:t>
            </a:r>
            <a:r>
              <a:rPr lang="en-US" dirty="0" err="1">
                <a:latin typeface="UTM ClassizismAntiqua" panose="02040603050506020204" pitchFamily="18" charset="0"/>
              </a:rPr>
              <a:t>Bài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tập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bỗ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trợ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phát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triển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thể</a:t>
            </a:r>
            <a:r>
              <a:rPr lang="en-US" dirty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lực</a:t>
            </a:r>
            <a:r>
              <a:rPr lang="en-US" dirty="0">
                <a:latin typeface="UTM ClassizismAntiqua" panose="02040603050506020204" pitchFamily="18" charset="0"/>
              </a:rPr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52550"/>
            <a:ext cx="2513618" cy="1885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067" y="819150"/>
            <a:ext cx="2897269" cy="1885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066" y="3011158"/>
            <a:ext cx="2897269" cy="19380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ounded Rectangle 8"/>
          <p:cNvSpPr/>
          <p:nvPr/>
        </p:nvSpPr>
        <p:spPr>
          <a:xfrm>
            <a:off x="3048000" y="1352550"/>
            <a:ext cx="2590800" cy="3596645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30m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89" y="3486150"/>
            <a:ext cx="2566229" cy="14888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7966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57150"/>
            <a:ext cx="8991600" cy="590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Brewers KT" panose="02040603050506020204" pitchFamily="18" charset="0"/>
              </a:rPr>
              <a:t>CHỦ ĐỀ: CHẠY NGẮN ( 60M)</a:t>
            </a:r>
          </a:p>
        </p:txBody>
      </p:sp>
      <p:sp>
        <p:nvSpPr>
          <p:cNvPr id="6" name="Rectangle 5"/>
          <p:cNvSpPr/>
          <p:nvPr/>
        </p:nvSpPr>
        <p:spPr>
          <a:xfrm>
            <a:off x="172872" y="2419350"/>
            <a:ext cx="8991600" cy="1752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1066800" y="1047750"/>
            <a:ext cx="7010400" cy="11430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outerShdw blurRad="25400" dist="50800" dir="4800000" sx="102000" sy="102000" algn="ctr" rotWithShape="0">
                    <a:srgbClr val="FFC000">
                      <a:alpha val="96000"/>
                    </a:srgbClr>
                  </a:outerShdw>
                  <a:reflection stA="95000" endPos="65000" dist="50800" dir="5400000" sy="-100000" algn="bl" rotWithShape="0"/>
                </a:effectLst>
                <a:latin typeface="UTM Cooper Black" panose="02040603050506020204" pitchFamily="18" charset="0"/>
              </a:rPr>
              <a:t>Cần</a:t>
            </a:r>
            <a:r>
              <a:rPr lang="en-US" sz="4000" dirty="0">
                <a:solidFill>
                  <a:srgbClr val="FF0000"/>
                </a:solidFill>
                <a:effectLst>
                  <a:outerShdw blurRad="25400" dist="50800" dir="4800000" sx="102000" sy="102000" algn="ctr" rotWithShape="0">
                    <a:srgbClr val="FFC000">
                      <a:alpha val="96000"/>
                    </a:srgbClr>
                  </a:outerShdw>
                  <a:reflection stA="95000" endPos="65000" dist="50800" dir="5400000" sy="-100000" algn="bl" rotWithShape="0"/>
                </a:effectLst>
                <a:latin typeface="UTM Cooper Black" panose="02040603050506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25400" dist="50800" dir="4800000" sx="102000" sy="102000" algn="ctr" rotWithShape="0">
                    <a:srgbClr val="FFC000">
                      <a:alpha val="96000"/>
                    </a:srgbClr>
                  </a:outerShdw>
                  <a:reflection stA="95000" endPos="65000" dist="50800" dir="5400000" sy="-100000" algn="bl" rotWithShape="0"/>
                </a:effectLst>
                <a:latin typeface="UTM Cooper Black" panose="02040603050506020204" pitchFamily="18" charset="0"/>
              </a:rPr>
              <a:t>chú</a:t>
            </a:r>
            <a:r>
              <a:rPr lang="en-US" sz="4000" dirty="0">
                <a:solidFill>
                  <a:srgbClr val="FF0000"/>
                </a:solidFill>
                <a:effectLst>
                  <a:outerShdw blurRad="25400" dist="50800" dir="4800000" sx="102000" sy="102000" algn="ctr" rotWithShape="0">
                    <a:srgbClr val="FFC000">
                      <a:alpha val="96000"/>
                    </a:srgbClr>
                  </a:outerShdw>
                  <a:reflection stA="95000" endPos="65000" dist="50800" dir="5400000" sy="-100000" algn="bl" rotWithShape="0"/>
                </a:effectLst>
                <a:latin typeface="UTM Cooper Black" panose="02040603050506020204" pitchFamily="18" charset="0"/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1009069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sldNum" sz="quarter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>
              <a:defRPr lang="en-US"/>
            </a:defPPr>
            <a:lvl1pPr marL="0" lvl="0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342900" lvl="1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685800" lvl="2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028700" lvl="3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1371600" lvl="4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1714500" lvl="5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2057400" lvl="6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2400300" lvl="7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2743200" lvl="8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mtClean="0"/>
              <a:pPr defTabSz="914378">
                <a:buClr>
                  <a:srgbClr val="000000"/>
                </a:buClr>
              </a:pPr>
              <a:t>17</a:t>
            </a:fld>
            <a:endParaRPr kern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F5553DA-7F60-4DE0-B1A2-9DEDEC731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599482"/>
              </p:ext>
            </p:extLst>
          </p:nvPr>
        </p:nvGraphicFramePr>
        <p:xfrm>
          <a:off x="177256" y="1452234"/>
          <a:ext cx="8818825" cy="3651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7574">
                  <a:extLst>
                    <a:ext uri="{9D8B030D-6E8A-4147-A177-3AD203B41FA5}">
                      <a16:colId xmlns:a16="http://schemas.microsoft.com/office/drawing/2014/main" val="912069690"/>
                    </a:ext>
                  </a:extLst>
                </a:gridCol>
                <a:gridCol w="4701251">
                  <a:extLst>
                    <a:ext uri="{9D8B030D-6E8A-4147-A177-3AD203B41FA5}">
                      <a16:colId xmlns:a16="http://schemas.microsoft.com/office/drawing/2014/main" val="1644579998"/>
                    </a:ext>
                  </a:extLst>
                </a:gridCol>
              </a:tblGrid>
              <a:tr h="3424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Nội</a:t>
                      </a:r>
                      <a:r>
                        <a:rPr lang="en-US" sz="2100" dirty="0">
                          <a:effectLst/>
                        </a:rPr>
                        <a:t> dung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Tổ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chức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thực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hiện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300388792"/>
                  </a:ext>
                </a:extLst>
              </a:tr>
              <a:tr h="330872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+</a:t>
                      </a:r>
                      <a:r>
                        <a:rPr lang="en-US" sz="21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“</a:t>
                      </a:r>
                      <a:r>
                        <a:rPr lang="en-US" sz="21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</a:t>
                      </a: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100" b="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3”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0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 </a:t>
                      </a: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76863765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887124" y="482738"/>
            <a:ext cx="2899953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ko-KR" sz="2700" b="1" dirty="0">
                <a:solidFill>
                  <a:srgbClr val="00589A"/>
                </a:solidFill>
                <a:effectLst>
                  <a:glow rad="1143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Black" panose="020B0803030403020204" pitchFamily="34" charset="0"/>
                <a:ea typeface="맑은 고딕" pitchFamily="50" charset="-127"/>
                <a:cs typeface="Arial" pitchFamily="34" charset="0"/>
              </a:rPr>
              <a:t>THỂ DỤC 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643" y="1959428"/>
            <a:ext cx="4085409" cy="30469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" y="2517866"/>
            <a:ext cx="3562895" cy="242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6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28900" y="1600200"/>
            <a:ext cx="4057650" cy="666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350" b="1" u="sng" dirty="0" err="1">
                <a:solidFill>
                  <a:srgbClr val="FF0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Câu</a:t>
            </a:r>
            <a:r>
              <a:rPr lang="en-US" altLang="zh-CN" sz="1350" b="1" u="sng" dirty="0">
                <a:solidFill>
                  <a:srgbClr val="FF0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1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: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Thực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hiện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động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tác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chạy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bước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nhỏ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,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chạy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nâng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cao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đùi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tại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chỗ</a:t>
            </a:r>
            <a:endParaRPr lang="en-US" altLang="zh-CN" sz="675" b="1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514600" y="228600"/>
            <a:ext cx="4114800" cy="120015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 TẬP VỀ NHÀ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867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3397582"/>
            <a:ext cx="40576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57150"/>
            <a:ext cx="1121569" cy="99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628900" y="2456952"/>
            <a:ext cx="4057650" cy="666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350" b="1" u="sng" dirty="0" err="1">
                <a:solidFill>
                  <a:srgbClr val="FF0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Câu</a:t>
            </a:r>
            <a:r>
              <a:rPr lang="en-US" altLang="zh-CN" sz="1350" b="1" u="sng" dirty="0">
                <a:solidFill>
                  <a:srgbClr val="FF0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2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: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Hãy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nêu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kĩ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thuật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đánh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tay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trong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chạy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giữa</a:t>
            </a:r>
            <a:r>
              <a:rPr lang="en-US" altLang="zh-CN" sz="1350" b="1" i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quãng</a:t>
            </a:r>
            <a:endParaRPr lang="en-US" altLang="zh-CN" sz="675" b="1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892179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sldNum" sz="quarter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>
              <a:defRPr lang="en-US"/>
            </a:defPPr>
            <a:lvl1pPr marL="0" lvl="0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342900" lvl="1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685800" lvl="2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028700" lvl="3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1371600" lvl="4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1714500" lvl="5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2057400" lvl="6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2400300" lvl="7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2743200" lvl="8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mtClean="0"/>
              <a:pPr defTabSz="914378">
                <a:buClr>
                  <a:srgbClr val="000000"/>
                </a:buClr>
              </a:pPr>
              <a:t>2</a:t>
            </a:fld>
            <a:endParaRPr kern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A2B849-84B9-4EAF-BB44-50EA72094083}"/>
              </a:ext>
            </a:extLst>
          </p:cNvPr>
          <p:cNvSpPr/>
          <p:nvPr/>
        </p:nvSpPr>
        <p:spPr>
          <a:xfrm>
            <a:off x="579907" y="642925"/>
            <a:ext cx="7984186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algn="ctr"/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7,8: CHẠY NGẮN</a:t>
            </a:r>
          </a:p>
          <a:p>
            <a:pPr marL="257175" indent="-257175" algn="ctr"/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C7BB17-C1DF-4E1F-8BB7-D454F72E01D7}"/>
              </a:ext>
            </a:extLst>
          </p:cNvPr>
          <p:cNvSpPr/>
          <p:nvPr/>
        </p:nvSpPr>
        <p:spPr>
          <a:xfrm>
            <a:off x="829260" y="1428742"/>
            <a:ext cx="8092440" cy="35317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en-US" b="1" dirty="0"/>
          </a:p>
          <a:p>
            <a:r>
              <a:rPr lang="en-US" b="1" dirty="0">
                <a:solidFill>
                  <a:srgbClr val="002060"/>
                </a:solidFill>
              </a:rPr>
              <a:t>	</a:t>
            </a:r>
            <a:r>
              <a:rPr lang="en-US" sz="1500" b="1" dirty="0">
                <a:solidFill>
                  <a:srgbClr val="002060"/>
                </a:solidFill>
              </a:rPr>
              <a:t>I</a:t>
            </a:r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MỤC TIÊU</a:t>
            </a:r>
            <a:endParaRPr lang="en-US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1. </a:t>
            </a:r>
            <a:r>
              <a:rPr lang="en-US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2. </a:t>
            </a:r>
            <a:r>
              <a:rPr lang="en-US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endParaRPr lang="en-US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3. </a:t>
            </a:r>
            <a:r>
              <a:rPr lang="fr-FR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fr-FR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14313" indent="-214313">
              <a:buFontTx/>
              <a:buChar char="-"/>
            </a:pPr>
            <a:endParaRPr lang="en-US" dirty="0">
              <a:solidFill>
                <a:srgbClr val="002060"/>
              </a:solidFill>
            </a:endParaRPr>
          </a:p>
          <a:p>
            <a:pPr marL="257175" indent="-257175" algn="just"/>
            <a:endParaRPr lang="vi-VN" sz="2100" b="1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70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71600" y="1047750"/>
            <a:ext cx="6324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>
                    <a:lumMod val="95000"/>
                  </a:schemeClr>
                </a:solidFill>
                <a:latin typeface="UTM Brewers KT" panose="02040603050506020204" pitchFamily="18" charset="0"/>
              </a:rPr>
              <a:t>MỤC TIÊU, YÊU CẦU CẦN ĐẠT: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2038350"/>
            <a:ext cx="8839200" cy="1143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" y="57150"/>
            <a:ext cx="8991600" cy="590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Brewers KT" panose="02040603050506020204" pitchFamily="18" charset="0"/>
              </a:rPr>
              <a:t>CHỦ ĐỀ: CHẠY NGẮN ( 60M)</a:t>
            </a:r>
          </a:p>
        </p:txBody>
      </p:sp>
    </p:spTree>
    <p:extLst>
      <p:ext uri="{BB962C8B-B14F-4D97-AF65-F5344CB8AC3E}">
        <p14:creationId xmlns:p14="http://schemas.microsoft.com/office/powerpoint/2010/main" val="362441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7886700" cy="507206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HÌNH THÀNH KIẾN THỨC MỚI</a:t>
            </a:r>
            <a:br>
              <a:rPr lang="en-US" altLang="en-US" sz="2400" dirty="0">
                <a:latin typeface=".VnTime" panose="020B7200000000000000" pitchFamily="34" charset="0"/>
                <a:cs typeface="Times New Roman" panose="02020603050405020304" pitchFamily="18" charset="0"/>
              </a:rPr>
            </a:br>
            <a:endParaRPr lang="en-US" altLang="en-US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00150"/>
            <a:ext cx="8382000" cy="319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33475" y="364332"/>
            <a:ext cx="403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*  Khởi  động các khớp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839391"/>
            <a:ext cx="4572000" cy="430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" y="740569"/>
            <a:ext cx="4657725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TTCB: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miết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phiên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endParaRPr lang="en-US" sz="2000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3796" name="文本框 55"/>
          <p:cNvSpPr txBox="1">
            <a:spLocks noChangeArrowheads="1"/>
          </p:cNvSpPr>
          <p:nvPr/>
        </p:nvSpPr>
        <p:spPr bwMode="auto">
          <a:xfrm>
            <a:off x="2387600" y="179785"/>
            <a:ext cx="39068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1" hangingPunct="1"/>
            <a:r>
              <a:rPr lang="en-US" altLang="zh-CN" sz="3200" b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a. Động tác bước nhỏ</a:t>
            </a:r>
            <a:endParaRPr lang="zh-CN" altLang="en-US" sz="3200" b="1">
              <a:solidFill>
                <a:srgbClr val="00206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0388" y="767953"/>
            <a:ext cx="4773612" cy="437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757238"/>
            <a:ext cx="437038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TTCB: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cẳng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phiên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5844" name="文本框 55"/>
          <p:cNvSpPr txBox="1">
            <a:spLocks noChangeArrowheads="1"/>
          </p:cNvSpPr>
          <p:nvPr/>
        </p:nvSpPr>
        <p:spPr bwMode="auto">
          <a:xfrm>
            <a:off x="2082800" y="179785"/>
            <a:ext cx="45143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1" hangingPunct="1"/>
            <a:r>
              <a:rPr lang="en-US" altLang="zh-CN" sz="3200" b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b. Động tác nâng cao đùi</a:t>
            </a:r>
            <a:endParaRPr lang="zh-CN" altLang="en-US" sz="3200" b="1">
              <a:solidFill>
                <a:srgbClr val="00206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57150"/>
            <a:ext cx="8991600" cy="590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Brewers KT" panose="02040603050506020204" pitchFamily="18" charset="0"/>
              </a:rPr>
              <a:t>CHỦ ĐỀ: CHẠY NGẮN ( 60M)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9224" y="1781145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8170" y="2266950"/>
            <a:ext cx="3733800" cy="7620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gray">
          <a:xfrm>
            <a:off x="228600" y="3250399"/>
            <a:ext cx="732676" cy="1454951"/>
          </a:xfrm>
          <a:prstGeom prst="roundRect">
            <a:avLst>
              <a:gd name="adj" fmla="val 17509"/>
            </a:avLst>
          </a:prstGeom>
          <a:gradFill flip="none" rotWithShape="1">
            <a:gsLst>
              <a:gs pos="0">
                <a:srgbClr val="34B034"/>
              </a:gs>
              <a:gs pos="100000">
                <a:srgbClr val="3F8B4A"/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60m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80m</a:t>
            </a:r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gray">
          <a:xfrm>
            <a:off x="228600" y="4729976"/>
            <a:ext cx="700961" cy="393645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3" name="Oval 12"/>
          <p:cNvSpPr/>
          <p:nvPr/>
        </p:nvSpPr>
        <p:spPr>
          <a:xfrm>
            <a:off x="381000" y="3097999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.VnBodoni" panose="020B7200000000000000" pitchFamily="34" charset="0"/>
              </a:rPr>
              <a:t>1</a:t>
            </a: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gray">
          <a:xfrm>
            <a:off x="1218954" y="3250399"/>
            <a:ext cx="732676" cy="1454951"/>
          </a:xfrm>
          <a:prstGeom prst="roundRect">
            <a:avLst>
              <a:gd name="adj" fmla="val 17509"/>
            </a:avLst>
          </a:prstGeom>
          <a:gradFill flip="none" rotWithShape="1">
            <a:gsLst>
              <a:gs pos="0">
                <a:srgbClr val="34B034"/>
              </a:gs>
              <a:gs pos="100000">
                <a:srgbClr val="3F8B4A"/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100m</a:t>
            </a: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gray">
          <a:xfrm>
            <a:off x="1218954" y="4729976"/>
            <a:ext cx="700961" cy="393645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6" name="Oval 15"/>
          <p:cNvSpPr/>
          <p:nvPr/>
        </p:nvSpPr>
        <p:spPr>
          <a:xfrm>
            <a:off x="1371354" y="3097999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Brewers KT" panose="02040603050506020204" pitchFamily="18" charset="0"/>
              </a:rPr>
              <a:t>2</a:t>
            </a: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gray">
          <a:xfrm>
            <a:off x="2317153" y="3262780"/>
            <a:ext cx="732676" cy="1454951"/>
          </a:xfrm>
          <a:prstGeom prst="roundRect">
            <a:avLst>
              <a:gd name="adj" fmla="val 17509"/>
            </a:avLst>
          </a:prstGeom>
          <a:gradFill flip="none" rotWithShape="1">
            <a:gsLst>
              <a:gs pos="0">
                <a:srgbClr val="34B034"/>
              </a:gs>
              <a:gs pos="100000">
                <a:srgbClr val="3F8B4A"/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200m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gray">
          <a:xfrm>
            <a:off x="2317153" y="4742357"/>
            <a:ext cx="700961" cy="393645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9" name="Oval 18"/>
          <p:cNvSpPr/>
          <p:nvPr/>
        </p:nvSpPr>
        <p:spPr>
          <a:xfrm>
            <a:off x="2469553" y="311038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Brewers KT" panose="02040603050506020204" pitchFamily="18" charset="0"/>
              </a:rPr>
              <a:t>3</a:t>
            </a: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gray">
          <a:xfrm>
            <a:off x="3259294" y="3250399"/>
            <a:ext cx="732676" cy="1454951"/>
          </a:xfrm>
          <a:prstGeom prst="roundRect">
            <a:avLst>
              <a:gd name="adj" fmla="val 17509"/>
            </a:avLst>
          </a:prstGeom>
          <a:gradFill flip="none" rotWithShape="1">
            <a:gsLst>
              <a:gs pos="0">
                <a:srgbClr val="34B034"/>
              </a:gs>
              <a:gs pos="100000">
                <a:srgbClr val="3F8B4A"/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400m</a:t>
            </a:r>
          </a:p>
        </p:txBody>
      </p:sp>
      <p:sp>
        <p:nvSpPr>
          <p:cNvPr id="21" name="AutoShape 17"/>
          <p:cNvSpPr>
            <a:spLocks noChangeArrowheads="1"/>
          </p:cNvSpPr>
          <p:nvPr/>
        </p:nvSpPr>
        <p:spPr bwMode="gray">
          <a:xfrm>
            <a:off x="3259294" y="4729976"/>
            <a:ext cx="700961" cy="393645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2" name="Oval 21"/>
          <p:cNvSpPr/>
          <p:nvPr/>
        </p:nvSpPr>
        <p:spPr>
          <a:xfrm>
            <a:off x="3411694" y="3097999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Brewers KT" panose="02040603050506020204" pitchFamily="18" charset="0"/>
              </a:rPr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95800" y="1775252"/>
            <a:ext cx="4648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953000" y="2266950"/>
            <a:ext cx="3733800" cy="7620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gray">
          <a:xfrm>
            <a:off x="4923430" y="3250399"/>
            <a:ext cx="732676" cy="1454951"/>
          </a:xfrm>
          <a:prstGeom prst="roundRect">
            <a:avLst>
              <a:gd name="adj" fmla="val 17509"/>
            </a:avLst>
          </a:prstGeom>
          <a:gradFill flip="none" rotWithShape="1">
            <a:gsLst>
              <a:gs pos="0">
                <a:srgbClr val="34B034"/>
              </a:gs>
              <a:gs pos="100000">
                <a:srgbClr val="3F8B4A"/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AutoShape 17"/>
          <p:cNvSpPr>
            <a:spLocks noChangeArrowheads="1"/>
          </p:cNvSpPr>
          <p:nvPr/>
        </p:nvSpPr>
        <p:spPr bwMode="gray">
          <a:xfrm>
            <a:off x="4923430" y="4729976"/>
            <a:ext cx="700961" cy="393645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4" name="Oval 33"/>
          <p:cNvSpPr/>
          <p:nvPr/>
        </p:nvSpPr>
        <p:spPr>
          <a:xfrm>
            <a:off x="5075830" y="3097999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.VnBodoni" panose="020B7200000000000000" pitchFamily="34" charset="0"/>
              </a:rPr>
              <a:t>1</a:t>
            </a:r>
          </a:p>
        </p:txBody>
      </p:sp>
      <p:sp>
        <p:nvSpPr>
          <p:cNvPr id="35" name="AutoShape 5"/>
          <p:cNvSpPr>
            <a:spLocks noChangeArrowheads="1"/>
          </p:cNvSpPr>
          <p:nvPr/>
        </p:nvSpPr>
        <p:spPr bwMode="gray">
          <a:xfrm>
            <a:off x="5913784" y="3250399"/>
            <a:ext cx="732676" cy="1454951"/>
          </a:xfrm>
          <a:prstGeom prst="roundRect">
            <a:avLst>
              <a:gd name="adj" fmla="val 17509"/>
            </a:avLst>
          </a:prstGeom>
          <a:gradFill flip="none" rotWithShape="1">
            <a:gsLst>
              <a:gs pos="0">
                <a:srgbClr val="34B034"/>
              </a:gs>
              <a:gs pos="100000">
                <a:srgbClr val="3F8B4A"/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alt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alt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endParaRPr lang="en-US" alt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endParaRPr lang="en-US" alt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AutoShape 17"/>
          <p:cNvSpPr>
            <a:spLocks noChangeArrowheads="1"/>
          </p:cNvSpPr>
          <p:nvPr/>
        </p:nvSpPr>
        <p:spPr bwMode="gray">
          <a:xfrm>
            <a:off x="5913784" y="4729976"/>
            <a:ext cx="700961" cy="393645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7" name="Oval 36"/>
          <p:cNvSpPr/>
          <p:nvPr/>
        </p:nvSpPr>
        <p:spPr>
          <a:xfrm>
            <a:off x="6066184" y="3097999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Brewers KT" panose="02040603050506020204" pitchFamily="18" charset="0"/>
              </a:rPr>
              <a:t>2</a:t>
            </a:r>
          </a:p>
        </p:txBody>
      </p:sp>
      <p:sp>
        <p:nvSpPr>
          <p:cNvPr id="38" name="AutoShape 5"/>
          <p:cNvSpPr>
            <a:spLocks noChangeArrowheads="1"/>
          </p:cNvSpPr>
          <p:nvPr/>
        </p:nvSpPr>
        <p:spPr bwMode="gray">
          <a:xfrm>
            <a:off x="7011983" y="3262780"/>
            <a:ext cx="732676" cy="1454951"/>
          </a:xfrm>
          <a:prstGeom prst="roundRect">
            <a:avLst>
              <a:gd name="adj" fmla="val 17509"/>
            </a:avLst>
          </a:prstGeom>
          <a:gradFill flip="none" rotWithShape="1">
            <a:gsLst>
              <a:gs pos="0">
                <a:srgbClr val="34B034"/>
              </a:gs>
              <a:gs pos="100000">
                <a:srgbClr val="3F8B4A"/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endParaRPr lang="en-US" alt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endParaRPr lang="en-US" alt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AutoShape 17"/>
          <p:cNvSpPr>
            <a:spLocks noChangeArrowheads="1"/>
          </p:cNvSpPr>
          <p:nvPr/>
        </p:nvSpPr>
        <p:spPr bwMode="gray">
          <a:xfrm>
            <a:off x="7011983" y="4742357"/>
            <a:ext cx="700961" cy="393645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0" name="Oval 39"/>
          <p:cNvSpPr/>
          <p:nvPr/>
        </p:nvSpPr>
        <p:spPr>
          <a:xfrm>
            <a:off x="7164383" y="311038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Brewers KT" panose="02040603050506020204" pitchFamily="18" charset="0"/>
              </a:rPr>
              <a:t>3</a:t>
            </a:r>
          </a:p>
        </p:txBody>
      </p:sp>
      <p:sp>
        <p:nvSpPr>
          <p:cNvPr id="41" name="AutoShape 5"/>
          <p:cNvSpPr>
            <a:spLocks noChangeArrowheads="1"/>
          </p:cNvSpPr>
          <p:nvPr/>
        </p:nvSpPr>
        <p:spPr bwMode="gray">
          <a:xfrm>
            <a:off x="7954124" y="3250399"/>
            <a:ext cx="732676" cy="1454951"/>
          </a:xfrm>
          <a:prstGeom prst="roundRect">
            <a:avLst>
              <a:gd name="adj" fmla="val 17509"/>
            </a:avLst>
          </a:prstGeom>
          <a:gradFill flip="none" rotWithShape="1">
            <a:gsLst>
              <a:gs pos="0">
                <a:srgbClr val="34B034"/>
              </a:gs>
              <a:gs pos="100000">
                <a:srgbClr val="3F8B4A"/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AutoShape 17"/>
          <p:cNvSpPr>
            <a:spLocks noChangeArrowheads="1"/>
          </p:cNvSpPr>
          <p:nvPr/>
        </p:nvSpPr>
        <p:spPr bwMode="gray">
          <a:xfrm>
            <a:off x="7954124" y="4729976"/>
            <a:ext cx="700961" cy="393645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3" name="Oval 42"/>
          <p:cNvSpPr/>
          <p:nvPr/>
        </p:nvSpPr>
        <p:spPr>
          <a:xfrm>
            <a:off x="8106524" y="3097999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Brewers KT" panose="02040603050506020204" pitchFamily="18" charset="0"/>
              </a:rPr>
              <a:t>4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6200" y="742950"/>
            <a:ext cx="4495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UTM Caviar" panose="02040603050506020204" pitchFamily="18" charset="0"/>
              </a:rPr>
              <a:t>1. </a:t>
            </a:r>
            <a:r>
              <a:rPr lang="en-US" sz="2400" dirty="0" err="1">
                <a:latin typeface="UTM Caviar" panose="02040603050506020204" pitchFamily="18" charset="0"/>
              </a:rPr>
              <a:t>Kĩ</a:t>
            </a:r>
            <a:r>
              <a:rPr lang="en-US" sz="2400" dirty="0">
                <a:latin typeface="UTM Caviar" panose="02040603050506020204" pitchFamily="18" charset="0"/>
              </a:rPr>
              <a:t> </a:t>
            </a:r>
            <a:r>
              <a:rPr lang="en-US" sz="2400" dirty="0" err="1">
                <a:latin typeface="UTM Caviar" panose="02040603050506020204" pitchFamily="18" charset="0"/>
              </a:rPr>
              <a:t>thuật</a:t>
            </a:r>
            <a:r>
              <a:rPr lang="en-US" sz="2400" dirty="0">
                <a:latin typeface="UTM Caviar" panose="02040603050506020204" pitchFamily="18" charset="0"/>
              </a:rPr>
              <a:t> </a:t>
            </a:r>
            <a:r>
              <a:rPr lang="en-US" sz="2400" dirty="0" err="1">
                <a:latin typeface="UTM Caviar" panose="02040603050506020204" pitchFamily="18" charset="0"/>
              </a:rPr>
              <a:t>chạy</a:t>
            </a:r>
            <a:r>
              <a:rPr lang="en-US" sz="2400" dirty="0">
                <a:latin typeface="UTM Caviar" panose="02040603050506020204" pitchFamily="18" charset="0"/>
              </a:rPr>
              <a:t> </a:t>
            </a:r>
            <a:r>
              <a:rPr lang="en-US" sz="2400" dirty="0" err="1">
                <a:latin typeface="UTM Caviar" panose="02040603050506020204" pitchFamily="18" charset="0"/>
              </a:rPr>
              <a:t>cự</a:t>
            </a:r>
            <a:r>
              <a:rPr lang="en-US" sz="2400" dirty="0">
                <a:latin typeface="UTM Caviar" panose="02040603050506020204" pitchFamily="18" charset="0"/>
              </a:rPr>
              <a:t> li </a:t>
            </a:r>
            <a:r>
              <a:rPr lang="en-US" sz="2400" dirty="0" err="1">
                <a:latin typeface="UTM Caviar" panose="02040603050506020204" pitchFamily="18" charset="0"/>
              </a:rPr>
              <a:t>ngắn</a:t>
            </a:r>
            <a:endParaRPr lang="en-US" sz="2400" dirty="0">
              <a:latin typeface="UTM Caviar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08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9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57150"/>
            <a:ext cx="8991600" cy="590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Brewers KT" panose="02040603050506020204" pitchFamily="18" charset="0"/>
              </a:rPr>
              <a:t>CHỦ ĐỀ: CHẠY NGẮN ( 60M)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6200" y="819150"/>
            <a:ext cx="4495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latin typeface="UTM Isadora" panose="02040603050506020204" pitchFamily="18" charset="0"/>
              </a:rPr>
              <a:t>2. </a:t>
            </a:r>
            <a:r>
              <a:rPr lang="en-US" sz="2400" dirty="0" err="1">
                <a:latin typeface="UTM Isadora" panose="02040603050506020204" pitchFamily="18" charset="0"/>
              </a:rPr>
              <a:t>Kĩ</a:t>
            </a:r>
            <a:r>
              <a:rPr lang="en-US" sz="2400" dirty="0">
                <a:latin typeface="UTM Isadora" panose="02040603050506020204" pitchFamily="18" charset="0"/>
              </a:rPr>
              <a:t> </a:t>
            </a:r>
            <a:r>
              <a:rPr lang="en-US" sz="2400" dirty="0" err="1">
                <a:latin typeface="UTM Isadora" panose="02040603050506020204" pitchFamily="18" charset="0"/>
              </a:rPr>
              <a:t>thuật</a:t>
            </a:r>
            <a:r>
              <a:rPr lang="en-US" sz="2400" dirty="0">
                <a:latin typeface="UTM Isadora" panose="02040603050506020204" pitchFamily="18" charset="0"/>
              </a:rPr>
              <a:t> </a:t>
            </a:r>
            <a:r>
              <a:rPr lang="en-US" sz="2400" dirty="0" err="1">
                <a:latin typeface="UTM Isadora" panose="02040603050506020204" pitchFamily="18" charset="0"/>
              </a:rPr>
              <a:t>chạy</a:t>
            </a:r>
            <a:r>
              <a:rPr lang="en-US" sz="2400" dirty="0">
                <a:latin typeface="UTM Isadora" panose="02040603050506020204" pitchFamily="18" charset="0"/>
              </a:rPr>
              <a:t> </a:t>
            </a:r>
            <a:r>
              <a:rPr lang="en-US" sz="2400" dirty="0" err="1">
                <a:latin typeface="UTM Isadora" panose="02040603050506020204" pitchFamily="18" charset="0"/>
              </a:rPr>
              <a:t>giữa</a:t>
            </a:r>
            <a:r>
              <a:rPr lang="en-US" sz="2400" dirty="0">
                <a:latin typeface="UTM Isadora" panose="02040603050506020204" pitchFamily="18" charset="0"/>
              </a:rPr>
              <a:t> </a:t>
            </a:r>
            <a:r>
              <a:rPr lang="en-US" sz="2400" dirty="0" err="1">
                <a:latin typeface="UTM Isadora" panose="02040603050506020204" pitchFamily="18" charset="0"/>
              </a:rPr>
              <a:t>quãng</a:t>
            </a:r>
            <a:endParaRPr lang="en-US" sz="2400" dirty="0">
              <a:latin typeface="UTM Isadora" panose="02040603050506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73151"/>
            <a:ext cx="4161503" cy="2774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2400" y="1809750"/>
            <a:ext cx="441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hoi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hờ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cẳng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cằm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(H3).</a:t>
            </a:r>
          </a:p>
          <a:p>
            <a:pPr algn="just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9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57150"/>
            <a:ext cx="8991600" cy="590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Brewers KT" panose="02040603050506020204" pitchFamily="18" charset="0"/>
              </a:rPr>
              <a:t>CHỦ ĐỀ: CHẠY NGẮN ( 60M)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724150"/>
            <a:ext cx="4008972" cy="24071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657350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duỗi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6200" y="819150"/>
            <a:ext cx="4495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latin typeface="UTM Isadora" panose="02040603050506020204" pitchFamily="18" charset="0"/>
              </a:rPr>
              <a:t>2. </a:t>
            </a:r>
            <a:r>
              <a:rPr lang="en-US" sz="2400" dirty="0" err="1">
                <a:latin typeface="UTM Isadora" panose="02040603050506020204" pitchFamily="18" charset="0"/>
              </a:rPr>
              <a:t>Kĩ</a:t>
            </a:r>
            <a:r>
              <a:rPr lang="en-US" sz="2400" dirty="0">
                <a:latin typeface="UTM Isadora" panose="02040603050506020204" pitchFamily="18" charset="0"/>
              </a:rPr>
              <a:t> </a:t>
            </a:r>
            <a:r>
              <a:rPr lang="en-US" sz="2400" dirty="0" err="1">
                <a:latin typeface="UTM Isadora" panose="02040603050506020204" pitchFamily="18" charset="0"/>
              </a:rPr>
              <a:t>thuật</a:t>
            </a:r>
            <a:r>
              <a:rPr lang="en-US" sz="2400" dirty="0">
                <a:latin typeface="UTM Isadora" panose="02040603050506020204" pitchFamily="18" charset="0"/>
              </a:rPr>
              <a:t> </a:t>
            </a:r>
            <a:r>
              <a:rPr lang="en-US" sz="2400" dirty="0" err="1">
                <a:latin typeface="UTM Isadora" panose="02040603050506020204" pitchFamily="18" charset="0"/>
              </a:rPr>
              <a:t>chạy</a:t>
            </a:r>
            <a:r>
              <a:rPr lang="en-US" sz="2400" dirty="0">
                <a:latin typeface="UTM Isadora" panose="02040603050506020204" pitchFamily="18" charset="0"/>
              </a:rPr>
              <a:t> </a:t>
            </a:r>
            <a:r>
              <a:rPr lang="en-US" sz="2400" dirty="0" err="1">
                <a:latin typeface="UTM Isadora" panose="02040603050506020204" pitchFamily="18" charset="0"/>
              </a:rPr>
              <a:t>giữa</a:t>
            </a:r>
            <a:r>
              <a:rPr lang="en-US" sz="2400" dirty="0">
                <a:latin typeface="UTM Isadora" panose="02040603050506020204" pitchFamily="18" charset="0"/>
              </a:rPr>
              <a:t> </a:t>
            </a:r>
            <a:r>
              <a:rPr lang="en-US" sz="2400" dirty="0" err="1">
                <a:latin typeface="UTM Isadora" panose="02040603050506020204" pitchFamily="18" charset="0"/>
              </a:rPr>
              <a:t>quãng</a:t>
            </a:r>
            <a:endParaRPr lang="en-US" sz="2400" dirty="0">
              <a:latin typeface="UTM Isador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87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285</TotalTime>
  <Words>1307</Words>
  <Application>Microsoft Office PowerPoint</Application>
  <PresentationFormat>On-screen Show (16:9)</PresentationFormat>
  <Paragraphs>151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微软雅黑</vt:lpstr>
      <vt:lpstr>.VnBodoni</vt:lpstr>
      <vt:lpstr>.VnTime</vt:lpstr>
      <vt:lpstr>Arial</vt:lpstr>
      <vt:lpstr>Calibri</vt:lpstr>
      <vt:lpstr>Franklin Gothic Book</vt:lpstr>
      <vt:lpstr>Perpetua</vt:lpstr>
      <vt:lpstr>Source Sans Pro Black</vt:lpstr>
      <vt:lpstr>Times New Roman</vt:lpstr>
      <vt:lpstr>UTM Brewers KT</vt:lpstr>
      <vt:lpstr>UTM Caviar</vt:lpstr>
      <vt:lpstr>UTM ClassizismAntiqua</vt:lpstr>
      <vt:lpstr>UTM Cooper Black</vt:lpstr>
      <vt:lpstr>UTM Isadora</vt:lpstr>
      <vt:lpstr>Wingdings 2</vt:lpstr>
      <vt:lpstr>Equity</vt:lpstr>
      <vt:lpstr>PowerPoint Presentation</vt:lpstr>
      <vt:lpstr>PowerPoint Presentation</vt:lpstr>
      <vt:lpstr>PowerPoint Presentation</vt:lpstr>
      <vt:lpstr>B. HOẠT ĐỘNG HÌNH THÀNH KIẾN THỨC MỚI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QUẬN 11 TRƯỜNG THCS NGUYỄN HUỆ</dc:title>
  <dc:creator>LUONG TUNG NGUYEN</dc:creator>
  <cp:lastModifiedBy>Administrator</cp:lastModifiedBy>
  <cp:revision>41</cp:revision>
  <dcterms:created xsi:type="dcterms:W3CDTF">2021-09-09T21:59:05Z</dcterms:created>
  <dcterms:modified xsi:type="dcterms:W3CDTF">2024-10-19T08:51:32Z</dcterms:modified>
</cp:coreProperties>
</file>